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98" r:id="rId3"/>
    <p:sldId id="256" r:id="rId4"/>
    <p:sldId id="258" r:id="rId5"/>
    <p:sldId id="259" r:id="rId6"/>
    <p:sldId id="260" r:id="rId7"/>
    <p:sldId id="270" r:id="rId8"/>
    <p:sldId id="261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87" r:id="rId23"/>
    <p:sldId id="277" r:id="rId24"/>
    <p:sldId id="294" r:id="rId25"/>
    <p:sldId id="295" r:id="rId26"/>
    <p:sldId id="279" r:id="rId27"/>
    <p:sldId id="280" r:id="rId28"/>
    <p:sldId id="281" r:id="rId29"/>
    <p:sldId id="282" r:id="rId30"/>
    <p:sldId id="283" r:id="rId31"/>
    <p:sldId id="284" r:id="rId32"/>
    <p:sldId id="296" r:id="rId33"/>
    <p:sldId id="293" r:id="rId34"/>
    <p:sldId id="288" r:id="rId35"/>
    <p:sldId id="297" r:id="rId36"/>
    <p:sldId id="289" r:id="rId37"/>
    <p:sldId id="290" r:id="rId38"/>
    <p:sldId id="291" r:id="rId39"/>
    <p:sldId id="29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13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02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9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93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186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7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0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87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62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9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701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80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2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A69BF-2B92-4DCE-A58E-58F208FE8E75}" type="datetimeFigureOut">
              <a:rPr lang="en-US" smtClean="0"/>
              <a:t>7/24/2015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4E9-243E-45B8-94F5-39617553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95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gi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686" y="0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Welcome!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686" y="685800"/>
            <a:ext cx="8229600" cy="91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Fellow Space Modelers!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5746897"/>
            <a:ext cx="3935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</a:t>
            </a:r>
            <a:r>
              <a:rPr lang="en-US" sz="5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 IPMS 2015</a:t>
            </a:r>
            <a:endParaRPr lang="en-US" sz="5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CC09BD"/>
              </a:clrFrom>
              <a:clrTo>
                <a:srgbClr val="CC09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09" y="1295400"/>
            <a:ext cx="5093961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3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868362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C000"/>
                </a:solidFill>
              </a:rPr>
              <a:t>With Special Thanks…</a:t>
            </a:r>
            <a:endParaRPr lang="en-US" sz="5400" dirty="0">
              <a:solidFill>
                <a:srgbClr val="FFC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982545"/>
            <a:ext cx="7848600" cy="5886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12297" y="1219200"/>
            <a:ext cx="39194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C000"/>
                </a:solidFill>
              </a:rPr>
              <a:t>t</a:t>
            </a:r>
            <a:r>
              <a:rPr lang="en-US" sz="6600" dirty="0" smtClean="0">
                <a:solidFill>
                  <a:srgbClr val="FFC000"/>
                </a:solidFill>
              </a:rPr>
              <a:t>o Mike M.</a:t>
            </a:r>
            <a:endParaRPr lang="en-US" sz="6600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8024" y="2339896"/>
            <a:ext cx="32879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C000"/>
                </a:solidFill>
              </a:rPr>
              <a:t>and Sven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6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22" y="0"/>
            <a:ext cx="70555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000" dirty="0" smtClean="0">
                <a:solidFill>
                  <a:srgbClr val="FFFF00"/>
                </a:solidFill>
              </a:rPr>
              <a:t>Cassini-Huygens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0" y="571500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400" dirty="0" smtClean="0">
                <a:solidFill>
                  <a:srgbClr val="FFFF00"/>
                </a:solidFill>
              </a:rPr>
              <a:t>Mission to Titan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949821"/>
            <a:ext cx="2205990" cy="8096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clrChange>
              <a:clrFrom>
                <a:srgbClr val="180205"/>
              </a:clrFrom>
              <a:clrTo>
                <a:srgbClr val="18020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" y="780288"/>
            <a:ext cx="1752600" cy="13903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59" y="1941538"/>
            <a:ext cx="1290637" cy="79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Objective: Titan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aka “Saturn VI”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Largest moon of Saturn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Only natural satellite known to have a dense atmosphere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50% larger and 80% more massive than Earth’s moon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2</a:t>
            </a:r>
            <a:r>
              <a:rPr lang="en-US" baseline="30000" dirty="0" smtClean="0">
                <a:solidFill>
                  <a:srgbClr val="FFFF00"/>
                </a:solidFill>
              </a:rPr>
              <a:t>nd</a:t>
            </a:r>
            <a:r>
              <a:rPr lang="en-US" dirty="0" smtClean="0">
                <a:solidFill>
                  <a:srgbClr val="FFFF00"/>
                </a:solidFill>
              </a:rPr>
              <a:t> largest moon in the solar system, after Ganymede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Only object other than Earth where clear evidence of stable bodies of surface liquid has been found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18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Titan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371600"/>
            <a:ext cx="4038600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Titan was discovered on March 25, 1655 (exactly 302 years before I was born) by the Dutch astronomer Christiaan Huygens using a telescope he and his brother built 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0600"/>
            <a:ext cx="36449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2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Exploration of Titan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1626">
            <a:off x="2361945" y="2926700"/>
            <a:ext cx="2720340" cy="391127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600200"/>
            <a:ext cx="35814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First spacecraft to image Titan was Pioneer 11 on September 3, 1979 from a range of 3.6 million km.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752599"/>
            <a:ext cx="2895600" cy="326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Exploration of Titan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47291">
            <a:off x="4419202" y="4202988"/>
            <a:ext cx="2479383" cy="193948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600200"/>
            <a:ext cx="35814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Voyager 1 flew by Titan at a distance of 2,485 miles (4,000 km) on November 12, 1980. 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" y="1371600"/>
            <a:ext cx="4398264" cy="409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4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…and then came Cassini-Huygens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5800"/>
            <a:ext cx="7924800" cy="5943600"/>
          </a:xfrm>
        </p:spPr>
      </p:pic>
    </p:spTree>
    <p:extLst>
      <p:ext uri="{BB962C8B-B14F-4D97-AF65-F5344CB8AC3E}">
        <p14:creationId xmlns:p14="http://schemas.microsoft.com/office/powerpoint/2010/main" val="264618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Cassini Facts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Built for NASA by JPL, and the Italian Space Agency (ASI) 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Joint NASA/ESA project, involved 16 European countries + the USA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Including the orbiter and probe, it is the largest and most complex unmanned interplanetary spacecraft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ever built 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The orbiter has a mass of 2,150 kg (4,740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lb.),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the probe 350 kg (770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lb.) 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Cassini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spacecraft is 6.8 meters (22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ft.)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high and 4 meters (13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ft.) wide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0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"/>
            <a:ext cx="8229600" cy="902208"/>
          </a:xfrm>
        </p:spPr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</a:rPr>
              <a:t>Cassini is </a:t>
            </a:r>
            <a:r>
              <a:rPr lang="en-US" u="sng" dirty="0" smtClean="0">
                <a:solidFill>
                  <a:schemeClr val="accent6"/>
                </a:solidFill>
              </a:rPr>
              <a:t>BIG</a:t>
            </a:r>
            <a:endParaRPr lang="en-US" u="sng" dirty="0">
              <a:solidFill>
                <a:schemeClr val="accent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05256"/>
            <a:ext cx="3863340" cy="5791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3631279" flipH="1" flipV="1">
            <a:off x="19373" y="322045"/>
            <a:ext cx="1739044" cy="1020117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Broadway" panose="04040905080B02020502" pitchFamily="82" charset="0"/>
              </a:rPr>
              <a:t>Cassini</a:t>
            </a:r>
            <a:endParaRPr lang="en-US" sz="2400" dirty="0">
              <a:solidFill>
                <a:schemeClr val="tx1"/>
              </a:solidFill>
              <a:latin typeface="Broadway" panose="04040905080B02020502" pitchFamily="82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2977998" y="3595147"/>
            <a:ext cx="1888026" cy="685800"/>
          </a:xfrm>
          <a:prstGeom prst="wedgeRoundRectCallout">
            <a:avLst>
              <a:gd name="adj1" fmla="val -28322"/>
              <a:gd name="adj2" fmla="val 13397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Wow, that’s </a:t>
            </a:r>
            <a:r>
              <a:rPr lang="en-US" b="1" dirty="0" smtClean="0">
                <a:solidFill>
                  <a:schemeClr val="tx1"/>
                </a:solidFill>
              </a:rPr>
              <a:t>BIG!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514600" y="5562600"/>
            <a:ext cx="6172200" cy="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86000" y="1283208"/>
            <a:ext cx="6172200" cy="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26912" y="2341850"/>
            <a:ext cx="4373880" cy="2220019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734603">
            <a:off x="3629045" y="1193981"/>
            <a:ext cx="2537898" cy="1726835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Broadway" panose="04040905080B02020502" pitchFamily="82" charset="0"/>
              </a:rPr>
              <a:t>Winnebago Chieftain</a:t>
            </a:r>
            <a:endParaRPr lang="en-US" sz="2400" dirty="0">
              <a:solidFill>
                <a:schemeClr val="tx1"/>
              </a:solidFill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56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905000"/>
            <a:ext cx="3886200" cy="3276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spacecraft was launched from Cape Canaveral LC 40 atop a </a:t>
            </a:r>
            <a:r>
              <a:rPr lang="en-US" dirty="0"/>
              <a:t>Titan IV-B/Centaur launch vehicle on 15 October </a:t>
            </a:r>
            <a:r>
              <a:rPr lang="en-US" dirty="0" smtClean="0"/>
              <a:t>1997.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88392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Cassini-Huygens Launch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29056"/>
            <a:ext cx="4650182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2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VVEJGA Trajectory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019800"/>
            <a:ext cx="69342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Venus-Venus-Earth-Jupiter Gravity Assist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72" y="835152"/>
            <a:ext cx="769996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4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Saturn Orbital Insertion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0"/>
            <a:ext cx="82296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July 1, 2004, and still going strong!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685800"/>
            <a:ext cx="8229600" cy="548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8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Huygens Probe, Center Stage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599"/>
            <a:ext cx="4038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Huygens probe separated from Cassini on Christmas day, 2004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Originally scheduled for the first Titan encounter by Cassini, separation occurred on the 2</a:t>
            </a:r>
            <a:r>
              <a:rPr lang="en-US" baseline="30000" dirty="0" smtClean="0"/>
              <a:t>nd</a:t>
            </a:r>
            <a:r>
              <a:rPr lang="en-US" dirty="0" smtClean="0"/>
              <a:t> Titan encounter to correct for a signaling error between the two spacecraft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371599"/>
            <a:ext cx="4445000" cy="26380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6108" y="4040090"/>
            <a:ext cx="3527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Huygens probe separation </a:t>
            </a:r>
          </a:p>
          <a:p>
            <a:pPr algn="ctr"/>
            <a:r>
              <a:rPr lang="en-US" sz="2400" dirty="0" smtClean="0"/>
              <a:t>photo taken by camera </a:t>
            </a:r>
          </a:p>
          <a:p>
            <a:pPr algn="ctr"/>
            <a:r>
              <a:rPr lang="en-US" sz="2400" dirty="0" smtClean="0"/>
              <a:t>on Cassini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10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Huygens’ Heat Shield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105400"/>
            <a:ext cx="86868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As with all interplanetary probes entering an atmosphere, Huygens needed an aeroshell (heat shield)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3962685" cy="3967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1477000"/>
            <a:ext cx="4429125" cy="29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Huygens’ Heat Shield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9328"/>
            <a:ext cx="4584672" cy="3319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749" y="3124200"/>
            <a:ext cx="5416239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4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6553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Entry-Descent-Landing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Huygens’ primary mission = </a:t>
            </a:r>
            <a:r>
              <a:rPr lang="en-US" u="sng" dirty="0" smtClean="0"/>
              <a:t>atmospheric science</a:t>
            </a:r>
          </a:p>
          <a:p>
            <a:pPr algn="ctr"/>
            <a:r>
              <a:rPr lang="en-US" dirty="0" smtClean="0"/>
              <a:t>Secondary mission = surface science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828799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chemeClr val="accent2">
                    <a:lumMod val="75000"/>
                  </a:schemeClr>
                </a:solidFill>
              </a:rPr>
              <a:t>So, it was designed to descend </a:t>
            </a:r>
            <a:r>
              <a:rPr lang="en-US" sz="3200" i="1" u="sng" dirty="0" smtClean="0">
                <a:solidFill>
                  <a:schemeClr val="accent2">
                    <a:lumMod val="75000"/>
                  </a:schemeClr>
                </a:solidFill>
              </a:rPr>
              <a:t>slowly</a:t>
            </a:r>
            <a:endParaRPr lang="en-US" sz="3200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7000"/>
                    </a14:imgEffect>
                    <a14:imgEffect>
                      <a14:brightnessContrast bright="22000" contrast="-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589" y="2413574"/>
            <a:ext cx="6012421" cy="423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762000"/>
            <a:ext cx="4953000" cy="381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Huygens EDL Timeline: January 14, 2005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Entry-Descent-Landing (Cont’d)</a:t>
            </a:r>
            <a:endParaRPr lang="en-US" dirty="0">
              <a:solidFill>
                <a:schemeClr val="accent4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832672"/>
              </p:ext>
            </p:extLst>
          </p:nvPr>
        </p:nvGraphicFramePr>
        <p:xfrm>
          <a:off x="304799" y="1371600"/>
          <a:ext cx="8534400" cy="4730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6501"/>
                <a:gridCol w="763239"/>
                <a:gridCol w="1110166"/>
                <a:gridCol w="1110166"/>
                <a:gridCol w="1110166"/>
                <a:gridCol w="3594162"/>
              </a:tblGrid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Time (UTC)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Time (EST)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Time after entry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Altitude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Speed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Event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09:06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1270 km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Mach 1.48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Huygens enters the atmosphere of Titan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09:09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05:09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3'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Huygens feels maximum deceleration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09:10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164 km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400 m/s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Deploy pilot chute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09:10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Release aft cover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09:10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Mach 1.5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Deploy main parachute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09:11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Begin transmission to Cassini orbiter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6145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09:11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Mach 0.5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Release front shield; transmitters switch to high power mode; instruments configured for descent and measurements commence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09:25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19'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125 km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Main parachute separates; </a:t>
                      </a:r>
                      <a:r>
                        <a:rPr lang="fr-FR" sz="1400" u="none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fr-FR" sz="1400" u="sng" strike="noStrike" dirty="0" smtClean="0">
                          <a:effectLst/>
                          <a:latin typeface="+mj-lt"/>
                        </a:rPr>
                        <a:t>deploy </a:t>
                      </a:r>
                      <a:r>
                        <a:rPr lang="fr-FR" sz="1400" u="sng" strike="noStrike" dirty="0">
                          <a:effectLst/>
                          <a:latin typeface="+mj-lt"/>
                        </a:rPr>
                        <a:t>stabilizing drogue chute</a:t>
                      </a:r>
                      <a:endParaRPr lang="fr-FR" sz="1400" b="0" i="0" u="sng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09:42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36'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60 km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Surface proximity sensor </a:t>
                      </a:r>
                      <a:r>
                        <a:rPr lang="en-US" sz="1400" u="none" strike="noStrike" dirty="0" smtClean="0">
                          <a:effectLst/>
                          <a:latin typeface="+mj-lt"/>
                        </a:rPr>
                        <a:t>(landing radar) activated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09:49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05:49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43'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Possible icing effects on probe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933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09:50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05:50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48'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Gas Chromatograph Mass Spectrometer begins sampling atmosphere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11:23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06:23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2" 17"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Turn on descent imager lamp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2605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 11:24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06:26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2" 18"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Huygens impact with surface of Titan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16978" y="6173569"/>
            <a:ext cx="5240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/>
              <a:t>This is an </a:t>
            </a:r>
            <a:r>
              <a:rPr lang="en-US" i="1" u="sng" dirty="0" smtClean="0"/>
              <a:t>unofficial</a:t>
            </a:r>
            <a:r>
              <a:rPr lang="en-US" i="1" dirty="0" smtClean="0"/>
              <a:t> timeline.  We have been unable to</a:t>
            </a:r>
          </a:p>
          <a:p>
            <a:pPr algn="ctr"/>
            <a:r>
              <a:rPr lang="en-US" i="1" dirty="0" smtClean="0"/>
              <a:t>find an official timeline for the Huygens EDL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0811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…and, this is what we saw!</a:t>
            </a:r>
            <a:endParaRPr lang="en-US" i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319263" cy="5510784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4319263" cy="55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6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23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Behold </a:t>
            </a:r>
            <a:r>
              <a:rPr lang="en-US" dirty="0" err="1" smtClean="0"/>
              <a:t>Adiri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948975" cy="3810000"/>
          </a:xfrm>
        </p:spPr>
      </p:pic>
    </p:spTree>
    <p:extLst>
      <p:ext uri="{BB962C8B-B14F-4D97-AF65-F5344CB8AC3E}">
        <p14:creationId xmlns:p14="http://schemas.microsoft.com/office/powerpoint/2010/main" val="114695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i="1" dirty="0" smtClean="0">
                <a:solidFill>
                  <a:srgbClr val="FFFF00"/>
                </a:solidFill>
              </a:rPr>
              <a:t>Touchdown!</a:t>
            </a:r>
            <a:endParaRPr lang="en-US" i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8667370" cy="5867400"/>
          </a:xfrm>
        </p:spPr>
      </p:pic>
    </p:spTree>
    <p:extLst>
      <p:ext uri="{BB962C8B-B14F-4D97-AF65-F5344CB8AC3E}">
        <p14:creationId xmlns:p14="http://schemas.microsoft.com/office/powerpoint/2010/main" val="341404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"/>
            <a:ext cx="8229600" cy="723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First DISR Images From Titan’s Surface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2208"/>
            <a:ext cx="5176982" cy="657078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85800"/>
            <a:ext cx="2971800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9550" y="6070025"/>
            <a:ext cx="2012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Raw Image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008702" y="6167735"/>
            <a:ext cx="2596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Probable true color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003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Our new view of Titan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43000"/>
            <a:ext cx="8823726" cy="4724400"/>
          </a:xfrm>
        </p:spPr>
      </p:pic>
      <p:cxnSp>
        <p:nvCxnSpPr>
          <p:cNvPr id="6" name="Straight Arrow Connector 5"/>
          <p:cNvCxnSpPr/>
          <p:nvPr/>
        </p:nvCxnSpPr>
        <p:spPr>
          <a:xfrm flipV="1">
            <a:off x="2941320" y="3657600"/>
            <a:ext cx="1371600" cy="2438400"/>
          </a:xfrm>
          <a:prstGeom prst="straightConnector1">
            <a:avLst/>
          </a:prstGeom>
          <a:ln w="50800">
            <a:solidFill>
              <a:srgbClr val="FF0000"/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3568" y="6117336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</a:rPr>
              <a:t>Huygens landing site, Eastern </a:t>
            </a:r>
            <a:r>
              <a:rPr lang="en-US" sz="2000" dirty="0" err="1" smtClean="0">
                <a:solidFill>
                  <a:schemeClr val="bg2"/>
                </a:solidFill>
              </a:rPr>
              <a:t>Adiri</a:t>
            </a:r>
            <a:r>
              <a:rPr lang="en-US" sz="2000" dirty="0" smtClean="0">
                <a:solidFill>
                  <a:schemeClr val="bg2"/>
                </a:solidFill>
              </a:rPr>
              <a:t> 10°12′S </a:t>
            </a:r>
            <a:r>
              <a:rPr lang="en-US" sz="2000" dirty="0">
                <a:solidFill>
                  <a:schemeClr val="bg2"/>
                </a:solidFill>
              </a:rPr>
              <a:t>192°24′W﻿</a:t>
            </a:r>
          </a:p>
        </p:txBody>
      </p:sp>
    </p:spTree>
    <p:extLst>
      <p:ext uri="{BB962C8B-B14F-4D97-AF65-F5344CB8AC3E}">
        <p14:creationId xmlns:p14="http://schemas.microsoft.com/office/powerpoint/2010/main" val="371391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59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Titan is a wet world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36781"/>
            <a:ext cx="7924800" cy="6146252"/>
          </a:xfrm>
        </p:spPr>
      </p:pic>
      <p:sp>
        <p:nvSpPr>
          <p:cNvPr id="5" name="Right Arrow 4"/>
          <p:cNvSpPr/>
          <p:nvPr/>
        </p:nvSpPr>
        <p:spPr>
          <a:xfrm rot="18235673">
            <a:off x="903152" y="3993172"/>
            <a:ext cx="2438400" cy="990600"/>
          </a:xfrm>
          <a:prstGeom prst="rightArrow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Punga</a:t>
            </a:r>
            <a:r>
              <a:rPr lang="en-US" sz="2800" dirty="0" smtClean="0">
                <a:solidFill>
                  <a:schemeClr val="tx1"/>
                </a:solidFill>
              </a:rPr>
              <a:t> Mare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flipH="1">
            <a:off x="5510470" y="1154785"/>
            <a:ext cx="2132270" cy="990600"/>
          </a:xfrm>
          <a:prstGeom prst="rightArrow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Ligeia</a:t>
            </a:r>
            <a:r>
              <a:rPr lang="en-US" sz="2800" dirty="0" smtClean="0">
                <a:solidFill>
                  <a:schemeClr val="tx1"/>
                </a:solidFill>
              </a:rPr>
              <a:t> Mare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flipH="1">
            <a:off x="6461640" y="4278618"/>
            <a:ext cx="2362200" cy="990600"/>
          </a:xfrm>
          <a:prstGeom prst="rightArrow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Kraken Mare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8419879">
            <a:off x="171450" y="1606730"/>
            <a:ext cx="2095500" cy="1490969"/>
          </a:xfrm>
          <a:prstGeom prst="rightArrow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Small Lakes Region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43FD02"/>
              </a:clrFrom>
              <a:clrTo>
                <a:srgbClr val="43FD0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709" y="4488472"/>
            <a:ext cx="2986345" cy="252797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5480924" y="5665327"/>
            <a:ext cx="2765940" cy="1138543"/>
          </a:xfrm>
          <a:prstGeom prst="wedgeEllipseCallout">
            <a:avLst>
              <a:gd name="adj1" fmla="val -88788"/>
              <a:gd name="adj2" fmla="val -5796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Fascinating!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40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Titan in perspective….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" y="914400"/>
            <a:ext cx="9053688" cy="5092700"/>
          </a:xfrm>
        </p:spPr>
      </p:pic>
    </p:spTree>
    <p:extLst>
      <p:ext uri="{BB962C8B-B14F-4D97-AF65-F5344CB8AC3E}">
        <p14:creationId xmlns:p14="http://schemas.microsoft.com/office/powerpoint/2010/main" val="8262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The Spacecraft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" y="261938"/>
            <a:ext cx="8849389" cy="6215062"/>
          </a:xfrm>
        </p:spPr>
      </p:pic>
    </p:spTree>
    <p:extLst>
      <p:ext uri="{BB962C8B-B14F-4D97-AF65-F5344CB8AC3E}">
        <p14:creationId xmlns:p14="http://schemas.microsoft.com/office/powerpoint/2010/main" val="221050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33600"/>
            <a:ext cx="8229600" cy="3297711"/>
          </a:xfrm>
        </p:spPr>
      </p:pic>
      <p:sp>
        <p:nvSpPr>
          <p:cNvPr id="5" name="TextBox 4"/>
          <p:cNvSpPr txBox="1"/>
          <p:nvPr/>
        </p:nvSpPr>
        <p:spPr>
          <a:xfrm>
            <a:off x="1274064" y="1192952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Diameter: 1.3 m/4.26 feet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38400" y="1371600"/>
            <a:ext cx="0" cy="251460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858000" y="1371600"/>
            <a:ext cx="0" cy="251460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438400" y="1638562"/>
            <a:ext cx="4419600" cy="0"/>
          </a:xfrm>
          <a:prstGeom prst="straightConnector1">
            <a:avLst/>
          </a:prstGeom>
          <a:ln w="349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1000" y="2971800"/>
            <a:ext cx="22860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04800" y="5105400"/>
            <a:ext cx="38862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143000" y="2971800"/>
            <a:ext cx="0" cy="2133600"/>
          </a:xfrm>
          <a:prstGeom prst="straightConnector1">
            <a:avLst/>
          </a:prstGeom>
          <a:ln w="349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4800" y="5334000"/>
            <a:ext cx="3674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Height: 63.1 cm/24.8 inches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2674967" y="152399"/>
            <a:ext cx="3946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Descent Module</a:t>
            </a:r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4953000" y="5717232"/>
            <a:ext cx="3605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Weight: 219.8 kg/484.5 lbs.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987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Huygens Experiments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1200"/>
          </a:xfrm>
        </p:spPr>
        <p:txBody>
          <a:bodyPr>
            <a:noAutofit/>
          </a:bodyPr>
          <a:lstStyle/>
          <a:p>
            <a:r>
              <a:rPr lang="en-US" sz="2800" b="1" i="1" dirty="0"/>
              <a:t>Huygens</a:t>
            </a:r>
            <a:r>
              <a:rPr lang="en-US" sz="2800" b="1" dirty="0"/>
              <a:t> Atmospheric Structure Instrument (</a:t>
            </a:r>
            <a:r>
              <a:rPr lang="en-US" sz="2800" b="1" dirty="0" smtClean="0"/>
              <a:t>HASI</a:t>
            </a:r>
            <a:r>
              <a:rPr lang="en-US" sz="2800" b="1" dirty="0"/>
              <a:t>)</a:t>
            </a:r>
          </a:p>
          <a:p>
            <a:pPr lvl="1"/>
            <a:r>
              <a:rPr lang="en-US" sz="2400" dirty="0"/>
              <a:t>This instrument contains a suite of sensors that measured the physical and electrical properties of Titan's atmosphere. </a:t>
            </a:r>
            <a:endParaRPr lang="en-US" sz="2400" dirty="0" smtClean="0"/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800" b="1" dirty="0"/>
              <a:t>Doppler Wind Experiment (DWE</a:t>
            </a:r>
            <a:r>
              <a:rPr lang="en-US" sz="2800" b="1" dirty="0" smtClean="0"/>
              <a:t>)</a:t>
            </a:r>
          </a:p>
          <a:p>
            <a:pPr lvl="1"/>
            <a:r>
              <a:rPr lang="en-US" sz="2400" dirty="0"/>
              <a:t>This instrument was </a:t>
            </a:r>
            <a:r>
              <a:rPr lang="en-US" sz="2400" dirty="0" smtClean="0"/>
              <a:t>used </a:t>
            </a:r>
            <a:r>
              <a:rPr lang="en-US" sz="2400" dirty="0"/>
              <a:t>to measure the wind speed in Titan's atmosphere by measuring the Doppler shift in the carrier signal. </a:t>
            </a:r>
            <a:r>
              <a:rPr lang="en-US" sz="2400" dirty="0" smtClean="0"/>
              <a:t>Failure </a:t>
            </a:r>
            <a:r>
              <a:rPr lang="en-US" sz="2400" dirty="0"/>
              <a:t>of ground controllers to turn on the receiver in the </a:t>
            </a:r>
            <a:r>
              <a:rPr lang="en-US" sz="2400" i="1" dirty="0"/>
              <a:t>Cassini</a:t>
            </a:r>
            <a:r>
              <a:rPr lang="en-US" sz="2400" dirty="0"/>
              <a:t> orbiter caused the loss of this data. </a:t>
            </a:r>
            <a:endParaRPr lang="en-US" sz="2400" dirty="0" smtClean="0"/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800" b="1" dirty="0"/>
              <a:t>Descent Imager/Spectral Radiometer (DISR</a:t>
            </a:r>
            <a:r>
              <a:rPr lang="en-US" sz="2800" b="1" dirty="0" smtClean="0"/>
              <a:t>)</a:t>
            </a:r>
          </a:p>
          <a:p>
            <a:pPr lvl="1"/>
            <a:r>
              <a:rPr lang="en-US" sz="2400" dirty="0" smtClean="0"/>
              <a:t>Complex camera and spectrometer system used for visual and spectral analysis of Titan and its’ atmosphere</a:t>
            </a:r>
          </a:p>
        </p:txBody>
      </p:sp>
    </p:spTree>
    <p:extLst>
      <p:ext uri="{BB962C8B-B14F-4D97-AF65-F5344CB8AC3E}">
        <p14:creationId xmlns:p14="http://schemas.microsoft.com/office/powerpoint/2010/main" val="34404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9436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Gas Chromatograph Mass Spectrometer (GC/MS)</a:t>
            </a:r>
          </a:p>
          <a:p>
            <a:pPr lvl="1"/>
            <a:r>
              <a:rPr lang="en-US" sz="2400" dirty="0"/>
              <a:t>This instrument is a versatile gas chemical analyzer that was designed to identify and measure chemicals in Titan's </a:t>
            </a:r>
            <a:r>
              <a:rPr lang="en-US" sz="2400" dirty="0" smtClean="0"/>
              <a:t>atmosphere.</a:t>
            </a: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800" b="1" dirty="0"/>
              <a:t>Aerosol Collector and </a:t>
            </a:r>
            <a:r>
              <a:rPr lang="en-US" sz="2800" b="1" dirty="0" err="1"/>
              <a:t>Pyrolyser</a:t>
            </a:r>
            <a:r>
              <a:rPr lang="en-US" sz="2800" b="1" dirty="0"/>
              <a:t> (ACP</a:t>
            </a:r>
            <a:r>
              <a:rPr lang="en-US" sz="2800" b="1" dirty="0" smtClean="0"/>
              <a:t>)</a:t>
            </a:r>
          </a:p>
          <a:p>
            <a:pPr lvl="1"/>
            <a:r>
              <a:rPr lang="en-US" sz="2400" dirty="0"/>
              <a:t>The ACP experiment drew in aerosol particles from the atmosphere through filters, then heated the trapped samples in ovens (using the process of pyrolysis) to vaporize volatiles and </a:t>
            </a:r>
            <a:r>
              <a:rPr lang="en-US" sz="2400" dirty="0" smtClean="0"/>
              <a:t>decompose </a:t>
            </a:r>
            <a:r>
              <a:rPr lang="en-US" sz="2400" dirty="0"/>
              <a:t>the complex organic materials</a:t>
            </a:r>
            <a:r>
              <a:rPr lang="en-US" sz="2400" dirty="0" smtClean="0"/>
              <a:t>.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2800" b="1" dirty="0" smtClean="0"/>
              <a:t>Surface Science Package (SSP)</a:t>
            </a:r>
          </a:p>
          <a:p>
            <a:pPr lvl="1"/>
            <a:r>
              <a:rPr lang="en-US" sz="2400" dirty="0"/>
              <a:t>The SSP contained a number of sensors designed to determine the physical properties of Titan's surface at the point of impact, whether the surface was solid or </a:t>
            </a:r>
            <a:r>
              <a:rPr lang="en-US" sz="2400" dirty="0" smtClean="0"/>
              <a:t>liquid.</a:t>
            </a:r>
            <a:endParaRPr lang="en-US" sz="2400" b="1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Huygens Experiments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43000"/>
            <a:ext cx="5667556" cy="4525963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1336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Huygens Experiments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43000" y="3505200"/>
            <a:ext cx="1295400" cy="83820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1295400"/>
            <a:ext cx="1371600" cy="45720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877312" y="5105400"/>
            <a:ext cx="1178052" cy="53340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181600" y="2990088"/>
            <a:ext cx="22860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47800" y="2362200"/>
            <a:ext cx="2895600" cy="91440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953000" y="3733800"/>
            <a:ext cx="2246376" cy="175260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858000" y="3480816"/>
            <a:ext cx="838200" cy="786384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" y="4267200"/>
            <a:ext cx="1814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HASI Boom</a:t>
            </a:r>
            <a:endParaRPr lang="en-US" sz="2800" dirty="0"/>
          </a:p>
        </p:txBody>
      </p:sp>
      <p:sp>
        <p:nvSpPr>
          <p:cNvPr id="25" name="Rectangle 24"/>
          <p:cNvSpPr/>
          <p:nvPr/>
        </p:nvSpPr>
        <p:spPr>
          <a:xfrm>
            <a:off x="6858000" y="4191000"/>
            <a:ext cx="18149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HASI Boom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46309" y="1033790"/>
            <a:ext cx="1701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DISR Head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1351001" y="5372100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HASI Stub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7403592" y="2322492"/>
            <a:ext cx="14927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SSP </a:t>
            </a:r>
          </a:p>
          <a:p>
            <a:pPr algn="ctr"/>
            <a:r>
              <a:rPr lang="en-US" sz="2800" dirty="0" smtClean="0"/>
              <a:t>Aperture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396609" y="2035981"/>
            <a:ext cx="14927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ACP </a:t>
            </a:r>
          </a:p>
          <a:p>
            <a:pPr algn="ctr"/>
            <a:r>
              <a:rPr lang="en-US" sz="2800" dirty="0" smtClean="0"/>
              <a:t>Aperture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7019069" y="5156656"/>
            <a:ext cx="14927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GC/MS</a:t>
            </a:r>
          </a:p>
          <a:p>
            <a:pPr algn="ctr"/>
            <a:r>
              <a:rPr lang="en-US" sz="2800" dirty="0" smtClean="0"/>
              <a:t>Aperture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2129603" y="6260068"/>
            <a:ext cx="4907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View from bottom of spacecraft looking up, -X axis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9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Flight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76989"/>
            <a:ext cx="8229600" cy="106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</a:t>
            </a:r>
            <a:r>
              <a:rPr lang="en-US" u="sng" dirty="0" smtClean="0"/>
              <a:t>ONLY</a:t>
            </a:r>
            <a:r>
              <a:rPr lang="en-US" dirty="0" smtClean="0"/>
              <a:t> photo</a:t>
            </a:r>
            <a:r>
              <a:rPr lang="en-US" u="sng" dirty="0" smtClean="0"/>
              <a:t>s</a:t>
            </a:r>
            <a:r>
              <a:rPr lang="en-US" dirty="0" smtClean="0"/>
              <a:t> we could obtain of the actual flight vehicle looked something like this: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743789"/>
            <a:ext cx="6096000" cy="490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Flight Vehicle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709506"/>
            <a:ext cx="7391400" cy="616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5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Mockups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054096"/>
            <a:ext cx="4686300" cy="33788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461867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After months of studying photos of the flight vehicle, the mockups, museum exhibits, scientific papers, and technical documents, we feel pretty confident with what we came up with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1721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9600"/>
            <a:ext cx="9143999" cy="5715000"/>
          </a:xfrm>
        </p:spPr>
      </p:pic>
    </p:spTree>
    <p:extLst>
      <p:ext uri="{BB962C8B-B14F-4D97-AF65-F5344CB8AC3E}">
        <p14:creationId xmlns:p14="http://schemas.microsoft.com/office/powerpoint/2010/main" val="25463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4284341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36" y="0"/>
            <a:ext cx="5057264" cy="403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2895600"/>
            <a:ext cx="5589304" cy="44634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773897"/>
            <a:ext cx="5741704" cy="45851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144780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5197" y="437875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1942" y="14478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82932" y="43434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56152" y="56388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65970" y="2589231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1664" y="571500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4378751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2304" y="4378751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0411" y="6479024"/>
            <a:ext cx="6668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Original art work by Scott Brotherton for Space Cadet Models © 2015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7693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"/>
            <a:ext cx="8229600" cy="792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Rivets – we </a:t>
            </a:r>
            <a:r>
              <a:rPr lang="en-US" dirty="0" err="1" smtClean="0">
                <a:solidFill>
                  <a:schemeClr val="bg1"/>
                </a:solidFill>
              </a:rPr>
              <a:t>gots</a:t>
            </a:r>
            <a:r>
              <a:rPr lang="en-US" dirty="0" smtClean="0">
                <a:solidFill>
                  <a:schemeClr val="bg1"/>
                </a:solidFill>
              </a:rPr>
              <a:t> ‘</a:t>
            </a:r>
            <a:r>
              <a:rPr lang="en-US" dirty="0" err="1" smtClean="0">
                <a:solidFill>
                  <a:schemeClr val="bg1"/>
                </a:solidFill>
              </a:rPr>
              <a:t>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838200"/>
            <a:ext cx="6390149" cy="4800600"/>
          </a:xfrm>
        </p:spPr>
      </p:pic>
      <p:sp>
        <p:nvSpPr>
          <p:cNvPr id="5" name="TextBox 4"/>
          <p:cNvSpPr txBox="1"/>
          <p:nvPr/>
        </p:nvSpPr>
        <p:spPr>
          <a:xfrm>
            <a:off x="1828800" y="5715000"/>
            <a:ext cx="57284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More than 800 of them!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1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8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100" y="0"/>
            <a:ext cx="8229600" cy="838200"/>
          </a:xfrm>
        </p:spPr>
        <p:txBody>
          <a:bodyPr/>
          <a:lstStyle/>
          <a:p>
            <a:r>
              <a:rPr lang="en-US" dirty="0" smtClean="0"/>
              <a:t>Test Shot of Huygens Model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8706600" cy="5318125"/>
          </a:xfrm>
        </p:spPr>
      </p:pic>
    </p:spTree>
    <p:extLst>
      <p:ext uri="{BB962C8B-B14F-4D97-AF65-F5344CB8AC3E}">
        <p14:creationId xmlns:p14="http://schemas.microsoft.com/office/powerpoint/2010/main" val="150683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roadway" panose="04040905080B02020502" pitchFamily="82" charset="0"/>
              </a:rPr>
              <a:t>THE END!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Broadway" panose="04040905080B020205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0" y="838200"/>
            <a:ext cx="4930829" cy="5882728"/>
          </a:xfrm>
        </p:spPr>
      </p:pic>
      <p:sp>
        <p:nvSpPr>
          <p:cNvPr id="3" name="TextBox 2"/>
          <p:cNvSpPr txBox="1"/>
          <p:nvPr/>
        </p:nvSpPr>
        <p:spPr>
          <a:xfrm>
            <a:off x="4822771" y="1087159"/>
            <a:ext cx="402315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Our motto: “If we can’t </a:t>
            </a:r>
            <a:endParaRPr lang="en-US" sz="2800" i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8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do </a:t>
            </a:r>
            <a:r>
              <a:rPr lang="en-US" sz="28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it right, we won’t do it”</a:t>
            </a:r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 </a:t>
            </a:r>
          </a:p>
          <a:p>
            <a:pPr algn="ctr"/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spacey57@comcast.net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2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1046</Words>
  <Application>Microsoft Office PowerPoint</Application>
  <PresentationFormat>On-screen Show (4:3)</PresentationFormat>
  <Paragraphs>201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Broadway</vt:lpstr>
      <vt:lpstr>Calibri</vt:lpstr>
      <vt:lpstr>Office Theme</vt:lpstr>
      <vt:lpstr>Welcome!</vt:lpstr>
      <vt:lpstr>With Special Thanks…</vt:lpstr>
      <vt:lpstr>Cassini-Huygens  </vt:lpstr>
      <vt:lpstr>The Objective: Titan</vt:lpstr>
      <vt:lpstr>Titan</vt:lpstr>
      <vt:lpstr>Exploration of Titan</vt:lpstr>
      <vt:lpstr>Exploration of Titan</vt:lpstr>
      <vt:lpstr>…and then came Cassini-Huygens</vt:lpstr>
      <vt:lpstr>Cassini Facts</vt:lpstr>
      <vt:lpstr>Cassini is BIG</vt:lpstr>
      <vt:lpstr>Cassini-Huygens Launch</vt:lpstr>
      <vt:lpstr>VVEJGA Trajectory</vt:lpstr>
      <vt:lpstr>Saturn Orbital Insertion</vt:lpstr>
      <vt:lpstr>Huygens Probe, Center Stage</vt:lpstr>
      <vt:lpstr>Huygens’ Heat Shield</vt:lpstr>
      <vt:lpstr>Huygens’ Heat Shield</vt:lpstr>
      <vt:lpstr>Entry-Descent-Landing</vt:lpstr>
      <vt:lpstr>Entry-Descent-Landing (Cont’d)</vt:lpstr>
      <vt:lpstr>…and, this is what we saw!</vt:lpstr>
      <vt:lpstr>Behold Adiri</vt:lpstr>
      <vt:lpstr>Touchdown!</vt:lpstr>
      <vt:lpstr>First DISR Images From Titan’s Surface</vt:lpstr>
      <vt:lpstr>Our new view of Titan</vt:lpstr>
      <vt:lpstr>Titan is a wet world</vt:lpstr>
      <vt:lpstr>Titan in perspective….</vt:lpstr>
      <vt:lpstr>The Spacecraft</vt:lpstr>
      <vt:lpstr>PowerPoint Presentation</vt:lpstr>
      <vt:lpstr>Huygens Experiments</vt:lpstr>
      <vt:lpstr>Huygens Experiments</vt:lpstr>
      <vt:lpstr>Huygens Experiments</vt:lpstr>
      <vt:lpstr>The Flight Vehicle</vt:lpstr>
      <vt:lpstr>The Flight Vehicle</vt:lpstr>
      <vt:lpstr>Mockups</vt:lpstr>
      <vt:lpstr>PowerPoint Presentation</vt:lpstr>
      <vt:lpstr>PowerPoint Presentation</vt:lpstr>
      <vt:lpstr>PowerPoint Presentation</vt:lpstr>
      <vt:lpstr>Rivets – we gots ‘em</vt:lpstr>
      <vt:lpstr>Test Shot of Huygens Model</vt:lpstr>
      <vt:lpstr>THE END!</vt:lpstr>
    </vt:vector>
  </TitlesOfParts>
  <Company>Veteran Affairs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Dodenhoff, Karl</dc:creator>
  <cp:lastModifiedBy>Karl Dodenhoff</cp:lastModifiedBy>
  <cp:revision>84</cp:revision>
  <dcterms:created xsi:type="dcterms:W3CDTF">2015-06-04T19:06:48Z</dcterms:created>
  <dcterms:modified xsi:type="dcterms:W3CDTF">2015-07-25T01:24:30Z</dcterms:modified>
</cp:coreProperties>
</file>